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0" r:id="rId2"/>
    <p:sldId id="259" r:id="rId3"/>
    <p:sldId id="262" r:id="rId4"/>
    <p:sldId id="265" r:id="rId5"/>
    <p:sldId id="276" r:id="rId6"/>
    <p:sldId id="269" r:id="rId7"/>
    <p:sldId id="271" r:id="rId8"/>
    <p:sldId id="281" r:id="rId9"/>
  </p:sldIdLst>
  <p:sldSz cx="12192000" cy="6858000"/>
  <p:notesSz cx="6858000" cy="9144000"/>
  <p:embeddedFontLst>
    <p:embeddedFont>
      <p:font typeface="Gungsuh" panose="02030600000101010101" pitchFamily="18" charset="-127"/>
      <p:regular r:id="rId12"/>
    </p:embeddedFont>
    <p:embeddedFont>
      <p:font typeface="Verdana" panose="020B0604030504040204" pitchFamily="34" charset="0"/>
      <p:regular r:id="rId13"/>
      <p:bold r:id="rId14"/>
      <p:italic r:id="rId15"/>
      <p:boldItalic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594F"/>
    <a:srgbClr val="E6EEE7"/>
    <a:srgbClr val="4A724E"/>
    <a:srgbClr val="729F77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853" autoAdjust="0"/>
    <p:restoredTop sz="94660"/>
  </p:normalViewPr>
  <p:slideViewPr>
    <p:cSldViewPr snapToGrid="0" showGuides="1">
      <p:cViewPr>
        <p:scale>
          <a:sx n="200" d="100"/>
          <a:sy n="200" d="100"/>
        </p:scale>
        <p:origin x="-12739" y="-50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F84F887-2743-4385-A0B2-D25000475046}" type="datetimeFigureOut">
              <a:rPr lang="zh-CN" altLang="en-US" smtClean="0"/>
              <a:t>2019/11/9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662171C-67A0-44D2-8008-6C59EDA290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2534" y="-747969"/>
            <a:ext cx="2958997" cy="351660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27990" y="1760855"/>
            <a:ext cx="103714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8000" b="1">
                <a:solidFill>
                  <a:srgbClr val="3E594F"/>
                </a:solidFill>
                <a:cs typeface="+mn-ea"/>
                <a:sym typeface="+mn-lt"/>
              </a:rPr>
              <a:t>Bhumiputra</a:t>
            </a:r>
            <a:endParaRPr lang="en-IN" altLang="zh-CN" sz="8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594475" y="635"/>
            <a:ext cx="5826125" cy="68573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88925" y="3860165"/>
            <a:ext cx="7583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600" b="1"/>
              <a:t>Plant Disease Detection Using Image Processing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257938" y="-56552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362656" y="5712"/>
            <a:ext cx="6059636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079625" y="2945765"/>
            <a:ext cx="4864100" cy="562611"/>
            <a:chOff x="5266684" y="1814195"/>
            <a:chExt cx="5116099" cy="329932"/>
          </a:xfrm>
        </p:grpSpPr>
        <p:sp>
          <p:nvSpPr>
            <p:cNvPr id="19" name="文本框 18"/>
            <p:cNvSpPr txBox="1"/>
            <p:nvPr/>
          </p:nvSpPr>
          <p:spPr>
            <a:xfrm>
              <a:off x="5835194" y="1814195"/>
              <a:ext cx="4547589" cy="306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66684" y="1838028"/>
              <a:ext cx="1938908" cy="306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70003" y="2987040"/>
            <a:ext cx="3263900" cy="521970"/>
            <a:chOff x="6227996" y="2992291"/>
            <a:chExt cx="3263900" cy="521970"/>
          </a:xfrm>
        </p:grpSpPr>
        <p:sp>
          <p:nvSpPr>
            <p:cNvPr id="22" name="文本框 21"/>
            <p:cNvSpPr txBox="1"/>
            <p:nvPr/>
          </p:nvSpPr>
          <p:spPr>
            <a:xfrm>
              <a:off x="6582326" y="2992291"/>
              <a:ext cx="29095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Flow Diagram</a:t>
              </a:r>
              <a:endParaRPr lang="en-I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227996" y="2992291"/>
              <a:ext cx="6927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238885" y="3980091"/>
            <a:ext cx="3505835" cy="546100"/>
            <a:chOff x="6921548" y="4035596"/>
            <a:chExt cx="3126264" cy="632992"/>
          </a:xfrm>
        </p:grpSpPr>
        <p:sp>
          <p:nvSpPr>
            <p:cNvPr id="25" name="文本框 24"/>
            <p:cNvSpPr txBox="1"/>
            <p:nvPr/>
          </p:nvSpPr>
          <p:spPr>
            <a:xfrm>
              <a:off x="7214077" y="4035596"/>
              <a:ext cx="2833735" cy="60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Innovation</a:t>
              </a:r>
              <a:endParaRPr lang="en-I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21548" y="4063565"/>
              <a:ext cx="727064" cy="60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  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55273" y="3919207"/>
            <a:ext cx="3198495" cy="553085"/>
            <a:chOff x="6261016" y="5089061"/>
            <a:chExt cx="3198495" cy="553085"/>
          </a:xfrm>
        </p:grpSpPr>
        <p:sp>
          <p:nvSpPr>
            <p:cNvPr id="28" name="文本框 27"/>
            <p:cNvSpPr txBox="1"/>
            <p:nvPr/>
          </p:nvSpPr>
          <p:spPr>
            <a:xfrm>
              <a:off x="6261016" y="5089061"/>
              <a:ext cx="69278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776636" y="5120176"/>
              <a:ext cx="268287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IN" sz="28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Conclusion</a:t>
              </a:r>
              <a:endPara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 rot="16200000">
            <a:off x="5546725" y="198120"/>
            <a:ext cx="1106170" cy="3326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IN" altLang="zh-CN" sz="6000">
                <a:solidFill>
                  <a:srgbClr val="3E594F"/>
                </a:solidFill>
                <a:cs typeface="+mn-ea"/>
                <a:sym typeface="+mn-lt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118235" y="1144905"/>
            <a:ext cx="10603865" cy="4968875"/>
            <a:chOff x="1290258" y="2368829"/>
            <a:chExt cx="9630527" cy="3464763"/>
          </a:xfrm>
        </p:grpSpPr>
        <p:sp>
          <p:nvSpPr>
            <p:cNvPr id="29" name="矩形 28"/>
            <p:cNvSpPr/>
            <p:nvPr/>
          </p:nvSpPr>
          <p:spPr>
            <a:xfrm>
              <a:off x="3338165" y="2368829"/>
              <a:ext cx="4643691" cy="492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4000" b="1" i="0" u="none" strike="noStrike" kern="100" cap="none" spc="0" normalizeH="0" baseline="0" noProof="0" dirty="0">
                  <a:ln>
                    <a:noFill/>
                  </a:ln>
                  <a:solidFill>
                    <a:srgbClr val="4A724E"/>
                  </a:solidFill>
                  <a:effectLst/>
                  <a:uLnTx/>
                  <a:uFillTx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1290258" y="4271492"/>
              <a:ext cx="4214796" cy="1562100"/>
            </a:xfrm>
            <a:prstGeom prst="rect">
              <a:avLst/>
            </a:prstGeom>
            <a:noFill/>
            <a:ln w="28575" cap="flat" cmpd="sng" algn="ctr">
              <a:solidFill>
                <a:srgbClr val="729F7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450684" y="4184232"/>
              <a:ext cx="4470101" cy="1649360"/>
            </a:xfrm>
            <a:prstGeom prst="rect">
              <a:avLst/>
            </a:prstGeom>
            <a:noFill/>
            <a:ln w="28575" cap="flat" cmpd="sng" algn="ctr">
              <a:solidFill>
                <a:srgbClr val="729F7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302385" y="3873500"/>
            <a:ext cx="39954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Detection of Diseases in Leaves is 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important milestone in conserving not just biodiversity but also</a:t>
            </a:r>
          </a:p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saving crops from disease spread</a:t>
            </a:r>
            <a:r>
              <a:rPr lang="en-IN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800215" y="3874135"/>
            <a:ext cx="48240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The algorith</a:t>
            </a:r>
            <a:r>
              <a:rPr lang="en-IN" altLang="zh-CN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m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 has aided the process of leaf detection by the</a:t>
            </a:r>
          </a:p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monitoring of some basic features of leaves and then comparing the</a:t>
            </a:r>
          </a:p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values obtained with the available data set.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4426187">
            <a:off x="2021334" y="1594820"/>
            <a:ext cx="2027388" cy="1692868"/>
          </a:xfrm>
          <a:prstGeom prst="ellipse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4426187">
            <a:off x="8082082" y="1662678"/>
            <a:ext cx="2027388" cy="1692868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73125" y="1179195"/>
            <a:ext cx="9725660" cy="5153416"/>
            <a:chOff x="5688489" y="2469109"/>
            <a:chExt cx="7798801" cy="3390177"/>
          </a:xfrm>
        </p:grpSpPr>
        <p:sp>
          <p:nvSpPr>
            <p:cNvPr id="10" name="文本框 9"/>
            <p:cNvSpPr txBox="1"/>
            <p:nvPr/>
          </p:nvSpPr>
          <p:spPr>
            <a:xfrm>
              <a:off x="7677234" y="2469109"/>
              <a:ext cx="5810056" cy="54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This Hack tackles a major concern seen among farmers in rural areas. 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7231539" y="2718202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50489" y="3897291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688489" y="5076379"/>
              <a:ext cx="180000" cy="180000"/>
            </a:xfrm>
            <a:prstGeom prst="ellipse">
              <a:avLst/>
            </a:prstGeom>
            <a:solidFill>
              <a:srgbClr val="4A72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737427" y="3449115"/>
              <a:ext cx="5974871" cy="1031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Presenting a pratotype system for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detection and classification of cro</a:t>
              </a:r>
              <a:r>
                <a:rPr kumimoji="0" lang="en-I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p 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diseases based on images of infected crop plants.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133067" y="4827480"/>
              <a:ext cx="6643359" cy="1031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This project will help farmers to use best of everything in best ratio and aspects like proper use of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Gungsuh" panose="02030600000101010101" charset="-127"/>
                  <a:ea typeface="Gungsuh" panose="02030600000101010101" charset="-127"/>
                  <a:cs typeface="+mn-ea"/>
                  <a:sym typeface="+mn-lt"/>
                </a:rPr>
                <a:t>Pesticides, Fertilizers,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ungsuh" panose="02030600000101010101" charset="-127"/>
                <a:ea typeface="Gungsuh" panose="02030600000101010101" charset="-127"/>
                <a:cs typeface="+mn-ea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209566" y="-191208"/>
            <a:ext cx="3013842" cy="2947914"/>
          </a:xfrm>
          <a:prstGeom prst="ellipse">
            <a:avLst/>
          </a:prstGeom>
        </p:spPr>
      </p:pic>
      <p:pic>
        <p:nvPicPr>
          <p:cNvPr id="18" name="图片 17" descr="绿色水彩植物树叶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20820000">
            <a:off x="10362856" y="3563852"/>
            <a:ext cx="2180150" cy="3102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1075183" y="-367407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7616209" y="24166"/>
            <a:ext cx="6096000" cy="68573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352800" y="2770178"/>
            <a:ext cx="4950063" cy="1045270"/>
            <a:chOff x="3773487" y="3065403"/>
            <a:chExt cx="4950063" cy="1045270"/>
          </a:xfrm>
        </p:grpSpPr>
        <p:sp>
          <p:nvSpPr>
            <p:cNvPr id="19" name="文本框 19"/>
            <p:cNvSpPr txBox="1"/>
            <p:nvPr/>
          </p:nvSpPr>
          <p:spPr>
            <a:xfrm>
              <a:off x="6758860" y="3065403"/>
              <a:ext cx="196469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20"/>
            <p:cNvSpPr txBox="1"/>
            <p:nvPr/>
          </p:nvSpPr>
          <p:spPr>
            <a:xfrm>
              <a:off x="3773487" y="3465513"/>
              <a:ext cx="4950063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R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3E594F"/>
                  </a:solidFill>
                  <a:effectLst/>
                  <a:uLnTx/>
                  <a:uFillTx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ym typeface="+mn-lt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3952875" y="612140"/>
            <a:ext cx="57594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/>
          </a:p>
          <a:p>
            <a:endParaRPr lang="en-IN" altLang="en-US"/>
          </a:p>
          <a:p>
            <a:r>
              <a:rPr lang="en-IN" altLang="en-US" sz="2000" b="1"/>
              <a:t>Capure Digital Leaf Image</a:t>
            </a:r>
          </a:p>
        </p:txBody>
      </p:sp>
      <p:sp>
        <p:nvSpPr>
          <p:cNvPr id="4" name="Down Arrow 3"/>
          <p:cNvSpPr/>
          <p:nvPr/>
        </p:nvSpPr>
        <p:spPr>
          <a:xfrm>
            <a:off x="5208905" y="1534160"/>
            <a:ext cx="20574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451985" y="1534160"/>
            <a:ext cx="38106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/>
          </a:p>
          <a:p>
            <a:endParaRPr lang="en-IN" altLang="en-US"/>
          </a:p>
          <a:p>
            <a:r>
              <a:rPr lang="en-IN" altLang="en-US" sz="2000" b="1"/>
              <a:t>Process Image</a:t>
            </a:r>
          </a:p>
        </p:txBody>
      </p:sp>
      <p:sp>
        <p:nvSpPr>
          <p:cNvPr id="6" name="Down Arrow 5"/>
          <p:cNvSpPr/>
          <p:nvPr/>
        </p:nvSpPr>
        <p:spPr>
          <a:xfrm>
            <a:off x="5176520" y="2461895"/>
            <a:ext cx="204470" cy="556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451350" y="2769870"/>
            <a:ext cx="297688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/>
          </a:p>
          <a:p>
            <a:r>
              <a:rPr lang="en-IN" altLang="en-US" sz="2000" b="1"/>
              <a:t>Extract Features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176520" y="3451860"/>
            <a:ext cx="20574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267200" y="3816350"/>
            <a:ext cx="403606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/>
          </a:p>
          <a:p>
            <a:r>
              <a:rPr lang="en-IN" altLang="en-US" sz="2000" b="1"/>
              <a:t>Train And Test ANN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731895" y="5086985"/>
            <a:ext cx="5129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 b="1"/>
              <a:t>Display And Compare Result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3825240" y="5948045"/>
            <a:ext cx="5334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 b="1"/>
              <a:t>Disease Detection In Leaf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208905" y="5407025"/>
            <a:ext cx="20574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5176520" y="4545965"/>
            <a:ext cx="205740" cy="5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2231390" y="328295"/>
            <a:ext cx="8250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600" b="1"/>
              <a:t>Flow Diagram Of Leaf Detection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A1D794-3D6B-4917-A75F-91780BC87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6" y="2785528"/>
            <a:ext cx="3753208" cy="28149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7CD2BC-D930-464B-BF48-BF6747A88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804" y="1390895"/>
            <a:ext cx="3641557" cy="273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4255770" y="1254125"/>
            <a:ext cx="39204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1.</a:t>
            </a:r>
          </a:p>
          <a:p>
            <a:pPr algn="ctr"/>
            <a:r>
              <a:rPr 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Indian farmers will get the proper knowledge of smart and productive farming.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14740" y="937895"/>
            <a:ext cx="335978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2.</a:t>
            </a:r>
          </a:p>
          <a:p>
            <a:pPr algn="ctr"/>
            <a:r>
              <a:rPr 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Smart approach towards identification of disease and making it faster to give required solution instantly.</a:t>
            </a:r>
            <a:endParaRPr sz="2000" b="1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algn="ctr"/>
            <a:endParaRPr lang="en-IN" altLang="zh-CN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578454" y="3401712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083685" y="3910330"/>
            <a:ext cx="42437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3.</a:t>
            </a:r>
          </a:p>
          <a:p>
            <a:pPr algn="ctr"/>
            <a:r>
              <a:rPr 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Data Analysis and Machine Learning concepts will definitely led us to a better and precise prediction.</a:t>
            </a:r>
            <a:endParaRPr sz="2000" b="1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algn="ctr"/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28918" y="6114331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470265" y="4195445"/>
            <a:ext cx="31934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4.</a:t>
            </a:r>
          </a:p>
          <a:p>
            <a:pPr algn="ctr"/>
            <a:r>
              <a:rPr lang="en-US" sz="2000" b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The increment in crop production will led to improved conditions of an Indian farmer.</a:t>
            </a:r>
            <a:endParaRPr sz="2000" b="1" i="0" u="none" strike="noStrike" cap="none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algn="ctr"/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578454" y="5182635"/>
            <a:ext cx="308534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578454" y="5504671"/>
            <a:ext cx="308534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578454" y="6095281"/>
            <a:ext cx="308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56" name="图片 55" descr="绿色水彩植物树叶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20820000">
            <a:off x="1058036" y="1046614"/>
            <a:ext cx="3160778" cy="4497366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824220" y="417830"/>
            <a:ext cx="44399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4400" b="1" i="1" u="sng">
                <a:sym typeface="+mn-ea"/>
              </a:rPr>
              <a:t>INNOVATION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762375" y="2712085"/>
            <a:ext cx="83820" cy="490855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62375" y="3752215"/>
            <a:ext cx="83820" cy="490855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62375" y="4763135"/>
            <a:ext cx="83820" cy="490855"/>
          </a:xfrm>
          <a:prstGeom prst="rect">
            <a:avLst/>
          </a:prstGeom>
          <a:solidFill>
            <a:srgbClr val="4A72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13428" y="2525464"/>
            <a:ext cx="7387107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ym typeface="+mn-ea"/>
              </a:rPr>
              <a:t>Various techniques to bifurcate the disease part of the plant</a:t>
            </a:r>
            <a:r>
              <a:rPr lang="en-IN" altLang="en-US" sz="2400" dirty="0">
                <a:sym typeface="+mn-ea"/>
              </a:rPr>
              <a:t>.</a:t>
            </a:r>
            <a:endParaRPr lang="en-IN" altLang="en-US" sz="2400" dirty="0">
              <a:solidFill>
                <a:srgbClr val="000000">
                  <a:lumMod val="65000"/>
                  <a:lumOff val="35000"/>
                </a:srgbClr>
              </a:solidFill>
              <a:cs typeface="+mn-ea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13428" y="3612177"/>
            <a:ext cx="7387107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sym typeface="+mn-ea"/>
              </a:rPr>
              <a:t>Classification techniques to extract the features of infected leaf and the classification of plant diseases.</a:t>
            </a:r>
            <a:endParaRPr lang="en-US" sz="2400" dirty="0">
              <a:solidFill>
                <a:schemeClr val="tx1"/>
              </a:solidFill>
            </a:endParaRPr>
          </a:p>
          <a:p>
            <a:endParaRPr lang="zh-CN" altLang="en-US" sz="2400"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13428" y="4763025"/>
            <a:ext cx="7387107" cy="230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sym typeface="+mn-ea"/>
              </a:rPr>
              <a:t>The use of ANN methods for classification of disease in plants such as self organizing feature map, back propagation algorithm, SVMs etc. can be efficiently used.</a:t>
            </a:r>
            <a:endParaRPr lang="en-US" sz="2400" dirty="0">
              <a:solidFill>
                <a:schemeClr val="tx1"/>
              </a:solidFill>
            </a:endParaRPr>
          </a:p>
          <a:p>
            <a:endParaRPr lang="zh-CN" altLang="en-US" sz="2400"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55695" y="1694692"/>
            <a:ext cx="32708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ym typeface="+mn-ea"/>
              </a:rPr>
              <a:t>CONCLUSION</a:t>
            </a:r>
            <a:endParaRPr lang="en-IN" sz="2800" b="1" dirty="0"/>
          </a:p>
          <a:p>
            <a:endParaRPr lang="zh-CN" altLang="en-US" sz="2800">
              <a:solidFill>
                <a:srgbClr val="000000">
                  <a:lumMod val="85000"/>
                  <a:lumOff val="15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8651155">
            <a:off x="-283558" y="2005896"/>
            <a:ext cx="3847378" cy="3212562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9755" r="100000">
                        <a14:backgroundMark x1="98808" y1="56208" x2="87738" y2="45003"/>
                        <a14:backgroundMark x1="86785" y1="51181" x2="99319" y2="65657"/>
                        <a14:backgroundMark x1="87977" y1="50333" x2="99830" y2="64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44" t="47495"/>
          <a:stretch>
            <a:fillRect/>
          </a:stretch>
        </p:blipFill>
        <p:spPr>
          <a:xfrm rot="3061693" flipH="1">
            <a:off x="-640099" y="-585409"/>
            <a:ext cx="2958997" cy="35166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79" l="0" r="751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73" r="20327"/>
          <a:stretch>
            <a:fillRect/>
          </a:stretch>
        </p:blipFill>
        <p:spPr>
          <a:xfrm flipH="1">
            <a:off x="6324600" y="645"/>
            <a:ext cx="6096000" cy="68573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17337" y="2862945"/>
            <a:ext cx="9474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700">
                <a:solidFill>
                  <a:srgbClr val="3E594F"/>
                </a:solidFill>
                <a:cs typeface="+mn-ea"/>
                <a:sym typeface="+mn-lt"/>
              </a:rPr>
              <a:t>THANKS FOR LISTENING</a:t>
            </a:r>
            <a:endParaRPr lang="zh-CN" altLang="en-US" sz="5700">
              <a:solidFill>
                <a:srgbClr val="3E594F"/>
              </a:solidFill>
              <a:cs typeface="+mn-ea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7365" y="5361940"/>
            <a:ext cx="63226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000" b="1"/>
              <a:t>By:- Sahil Niranjan</a:t>
            </a:r>
          </a:p>
          <a:p>
            <a:r>
              <a:rPr lang="en-IN" altLang="en-US" sz="2000" b="1"/>
              <a:t>        Abhishek Saini</a:t>
            </a:r>
          </a:p>
          <a:p>
            <a:r>
              <a:rPr lang="en-IN" altLang="en-US" sz="2000" b="1"/>
              <a:t>        Avni Goel  </a:t>
            </a:r>
          </a:p>
          <a:p>
            <a:r>
              <a:rPr lang="en-IN" altLang="en-US" sz="2000" b="1"/>
              <a:t>        Yash Sharma</a:t>
            </a:r>
          </a:p>
          <a:p>
            <a:r>
              <a:rPr lang="en-IN" altLang="en-US" sz="2000" b="1"/>
              <a:t>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3957D-71E1-4685-B717-45ADBD1412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462" y="393372"/>
            <a:ext cx="4703949" cy="2469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C040B-C9C7-4C53-844C-18BC58A76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14" y="3870206"/>
            <a:ext cx="3766046" cy="282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gxouubx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482</Words>
  <Application>Microsoft Office PowerPoint</Application>
  <PresentationFormat>Widescreen</PresentationFormat>
  <Paragraphs>54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Gungsuh</vt:lpstr>
      <vt:lpstr>Arial</vt:lpstr>
      <vt:lpstr>Verdana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付伟</dc:creator>
  <cp:lastModifiedBy>abhishek saini</cp:lastModifiedBy>
  <cp:revision>44</cp:revision>
  <dcterms:created xsi:type="dcterms:W3CDTF">2018-09-27T10:08:00Z</dcterms:created>
  <dcterms:modified xsi:type="dcterms:W3CDTF">2019-11-09T04:59:54Z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1033-11.2.0.9028</vt:lpwstr>
  </property>
</Properties>
</file>